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313" r:id="rId3"/>
    <p:sldId id="314" r:id="rId4"/>
    <p:sldId id="403" r:id="rId5"/>
    <p:sldId id="700" r:id="rId6"/>
    <p:sldId id="637" r:id="rId7"/>
    <p:sldId id="638" r:id="rId8"/>
    <p:sldId id="639" r:id="rId9"/>
    <p:sldId id="640" r:id="rId10"/>
    <p:sldId id="641" r:id="rId11"/>
    <p:sldId id="642" r:id="rId12"/>
    <p:sldId id="643" r:id="rId13"/>
    <p:sldId id="644" r:id="rId14"/>
    <p:sldId id="645" r:id="rId15"/>
    <p:sldId id="646" r:id="rId16"/>
    <p:sldId id="647" r:id="rId17"/>
    <p:sldId id="648" r:id="rId18"/>
    <p:sldId id="649" r:id="rId19"/>
    <p:sldId id="650" r:id="rId20"/>
    <p:sldId id="651" r:id="rId21"/>
    <p:sldId id="652" r:id="rId22"/>
    <p:sldId id="653" r:id="rId23"/>
    <p:sldId id="696" r:id="rId24"/>
    <p:sldId id="697" r:id="rId25"/>
    <p:sldId id="698" r:id="rId26"/>
    <p:sldId id="699" r:id="rId27"/>
    <p:sldId id="701" r:id="rId28"/>
    <p:sldId id="274" r:id="rId29"/>
    <p:sldId id="298" r:id="rId30"/>
    <p:sldId id="297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38:01.767" v="435" actId="20577"/>
        <pc:sldMkLst>
          <pc:docMk/>
          <pc:sldMk cId="0" sldId="323"/>
        </pc:sldMkLst>
        <pc:spChg chg="mod">
          <ac:chgData name="Wittman, Barry" userId="bff186cd-6ce8-41ba-8e8c-e85cdef216de" providerId="ADAL" clId="{22F31E92-4A9D-4F90-BD05-0310E5B82914}" dt="2026-02-24T19:38:01.767" v="435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  <pc:sldChg chg="del">
        <pc:chgData name="Wittman, Barry" userId="bff186cd-6ce8-41ba-8e8c-e85cdef216de" providerId="ADAL" clId="{22F31E92-4A9D-4F90-BD05-0310E5B82914}" dt="2026-02-24T18:46:47.498" v="7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22F31E92-4A9D-4F90-BD05-0310E5B82914}" dt="2026-02-24T18:46:47.748" v="8" actId="2696"/>
        <pc:sldMkLst>
          <pc:docMk/>
          <pc:sldMk cId="821100953" sldId="602"/>
        </pc:sldMkLst>
      </pc:sldChg>
      <pc:sldChg chg="del">
        <pc:chgData name="Wittman, Barry" userId="bff186cd-6ce8-41ba-8e8c-e85cdef216de" providerId="ADAL" clId="{22F31E92-4A9D-4F90-BD05-0310E5B82914}" dt="2026-02-24T18:46:47.889" v="9" actId="2696"/>
        <pc:sldMkLst>
          <pc:docMk/>
          <pc:sldMk cId="2841882224" sldId="603"/>
        </pc:sldMkLst>
      </pc:sldChg>
      <pc:sldChg chg="del">
        <pc:chgData name="Wittman, Barry" userId="bff186cd-6ce8-41ba-8e8c-e85cdef216de" providerId="ADAL" clId="{22F31E92-4A9D-4F90-BD05-0310E5B82914}" dt="2026-02-24T18:46:47.904" v="10" actId="2696"/>
        <pc:sldMkLst>
          <pc:docMk/>
          <pc:sldMk cId="3153789150" sldId="604"/>
        </pc:sldMkLst>
      </pc:sldChg>
      <pc:sldChg chg="del">
        <pc:chgData name="Wittman, Barry" userId="bff186cd-6ce8-41ba-8e8c-e85cdef216de" providerId="ADAL" clId="{22F31E92-4A9D-4F90-BD05-0310E5B82914}" dt="2026-02-24T18:46:47.936" v="11" actId="2696"/>
        <pc:sldMkLst>
          <pc:docMk/>
          <pc:sldMk cId="3369362622" sldId="605"/>
        </pc:sldMkLst>
      </pc:sldChg>
      <pc:sldChg chg="del">
        <pc:chgData name="Wittman, Barry" userId="bff186cd-6ce8-41ba-8e8c-e85cdef216de" providerId="ADAL" clId="{22F31E92-4A9D-4F90-BD05-0310E5B82914}" dt="2026-02-24T18:46:48.123" v="12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22F31E92-4A9D-4F90-BD05-0310E5B82914}" dt="2026-02-24T18:46:48.335" v="13" actId="2696"/>
        <pc:sldMkLst>
          <pc:docMk/>
          <pc:sldMk cId="3018293467" sldId="607"/>
        </pc:sldMkLst>
      </pc:sldChg>
      <pc:sldChg chg="del">
        <pc:chgData name="Wittman, Barry" userId="bff186cd-6ce8-41ba-8e8c-e85cdef216de" providerId="ADAL" clId="{22F31E92-4A9D-4F90-BD05-0310E5B82914}" dt="2026-02-24T18:46:48.593" v="14" actId="2696"/>
        <pc:sldMkLst>
          <pc:docMk/>
          <pc:sldMk cId="695542822" sldId="608"/>
        </pc:sldMkLst>
      </pc:sldChg>
      <pc:sldChg chg="del">
        <pc:chgData name="Wittman, Barry" userId="bff186cd-6ce8-41ba-8e8c-e85cdef216de" providerId="ADAL" clId="{22F31E92-4A9D-4F90-BD05-0310E5B82914}" dt="2026-02-24T18:46:48.820" v="15" actId="2696"/>
        <pc:sldMkLst>
          <pc:docMk/>
          <pc:sldMk cId="3599086077" sldId="609"/>
        </pc:sldMkLst>
      </pc:sldChg>
      <pc:sldChg chg="del">
        <pc:chgData name="Wittman, Barry" userId="bff186cd-6ce8-41ba-8e8c-e85cdef216de" providerId="ADAL" clId="{22F31E92-4A9D-4F90-BD05-0310E5B82914}" dt="2026-02-24T18:46:48.993" v="16" actId="2696"/>
        <pc:sldMkLst>
          <pc:docMk/>
          <pc:sldMk cId="993701954" sldId="610"/>
        </pc:sldMkLst>
      </pc:sldChg>
      <pc:sldChg chg="del">
        <pc:chgData name="Wittman, Barry" userId="bff186cd-6ce8-41ba-8e8c-e85cdef216de" providerId="ADAL" clId="{22F31E92-4A9D-4F90-BD05-0310E5B82914}" dt="2026-02-24T18:46:49.161" v="17" actId="2696"/>
        <pc:sldMkLst>
          <pc:docMk/>
          <pc:sldMk cId="4205419488" sldId="611"/>
        </pc:sldMkLst>
      </pc:sldChg>
      <pc:sldChg chg="del">
        <pc:chgData name="Wittman, Barry" userId="bff186cd-6ce8-41ba-8e8c-e85cdef216de" providerId="ADAL" clId="{22F31E92-4A9D-4F90-BD05-0310E5B82914}" dt="2026-02-24T18:46:49.342" v="18" actId="2696"/>
        <pc:sldMkLst>
          <pc:docMk/>
          <pc:sldMk cId="3985946757" sldId="612"/>
        </pc:sldMkLst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2973729290" sldId="630"/>
        </pc:sldMkLst>
      </pc:sldChg>
      <pc:sldChg chg="modSp add modAnim">
        <pc:chgData name="Wittman, Barry" userId="bff186cd-6ce8-41ba-8e8c-e85cdef216de" providerId="ADAL" clId="{22F31E92-4A9D-4F90-BD05-0310E5B82914}" dt="2026-02-24T18:50:49.494" v="54"/>
        <pc:sldMkLst>
          <pc:docMk/>
          <pc:sldMk cId="3522200489" sldId="631"/>
        </pc:sldMkLst>
        <pc:spChg chg="mod">
          <ac:chgData name="Wittman, Barry" userId="bff186cd-6ce8-41ba-8e8c-e85cdef216de" providerId="ADAL" clId="{22F31E92-4A9D-4F90-BD05-0310E5B82914}" dt="2026-02-24T18:50:35.125" v="52"/>
          <ac:spMkLst>
            <pc:docMk/>
            <pc:sldMk cId="3522200489" sldId="63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643" v="1" actId="27636"/>
        <pc:sldMkLst>
          <pc:docMk/>
          <pc:sldMk cId="64102649" sldId="632"/>
        </pc:sldMkLst>
        <pc:spChg chg="mod">
          <ac:chgData name="Wittman, Barry" userId="bff186cd-6ce8-41ba-8e8c-e85cdef216de" providerId="ADAL" clId="{22F31E92-4A9D-4F90-BD05-0310E5B82914}" dt="2026-02-24T18:46:39.643" v="1" actId="27636"/>
          <ac:spMkLst>
            <pc:docMk/>
            <pc:sldMk cId="64102649" sldId="63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712097980" sldId="633"/>
        </pc:sldMkLst>
      </pc:sldChg>
      <pc:sldChg chg="del">
        <pc:chgData name="Wittman, Barry" userId="bff186cd-6ce8-41ba-8e8c-e85cdef216de" providerId="ADAL" clId="{22F31E92-4A9D-4F90-BD05-0310E5B82914}" dt="2026-02-24T18:46:47.314" v="6" actId="2696"/>
        <pc:sldMkLst>
          <pc:docMk/>
          <pc:sldMk cId="1297353626" sldId="634"/>
        </pc:sldMkLst>
      </pc:sldChg>
      <pc:sldChg chg="modSp add">
        <pc:chgData name="Wittman, Barry" userId="bff186cd-6ce8-41ba-8e8c-e85cdef216de" providerId="ADAL" clId="{22F31E92-4A9D-4F90-BD05-0310E5B82914}" dt="2026-02-24T18:52:20.450" v="73"/>
        <pc:sldMkLst>
          <pc:docMk/>
          <pc:sldMk cId="1553559412" sldId="635"/>
        </pc:sldMkLst>
        <pc:spChg chg="mod">
          <ac:chgData name="Wittman, Barry" userId="bff186cd-6ce8-41ba-8e8c-e85cdef216de" providerId="ADAL" clId="{22F31E92-4A9D-4F90-BD05-0310E5B82914}" dt="2026-02-24T18:52:20.450" v="73"/>
          <ac:spMkLst>
            <pc:docMk/>
            <pc:sldMk cId="1553559412" sldId="635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3738319768" sldId="637"/>
        </pc:sldMkLst>
      </pc:sldChg>
      <pc:sldChg chg="modSp add">
        <pc:chgData name="Wittman, Barry" userId="bff186cd-6ce8-41ba-8e8c-e85cdef216de" providerId="ADAL" clId="{22F31E92-4A9D-4F90-BD05-0310E5B82914}" dt="2026-02-24T18:54:31.459" v="115" actId="113"/>
        <pc:sldMkLst>
          <pc:docMk/>
          <pc:sldMk cId="2943339209" sldId="638"/>
        </pc:sldMkLst>
        <pc:spChg chg="mod">
          <ac:chgData name="Wittman, Barry" userId="bff186cd-6ce8-41ba-8e8c-e85cdef216de" providerId="ADAL" clId="{22F31E92-4A9D-4F90-BD05-0310E5B82914}" dt="2026-02-24T18:54:31.459" v="115" actId="113"/>
          <ac:spMkLst>
            <pc:docMk/>
            <pc:sldMk cId="2943339209" sldId="63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17.381" v="167" actId="20577"/>
        <pc:sldMkLst>
          <pc:docMk/>
          <pc:sldMk cId="4142918627" sldId="639"/>
        </pc:sldMkLst>
        <pc:spChg chg="mod">
          <ac:chgData name="Wittman, Barry" userId="bff186cd-6ce8-41ba-8e8c-e85cdef216de" providerId="ADAL" clId="{22F31E92-4A9D-4F90-BD05-0310E5B82914}" dt="2026-02-24T18:56:17.381" v="167" actId="20577"/>
          <ac:spMkLst>
            <pc:docMk/>
            <pc:sldMk cId="4142918627" sldId="639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6:34.115" v="169"/>
        <pc:sldMkLst>
          <pc:docMk/>
          <pc:sldMk cId="2878793048" sldId="640"/>
        </pc:sldMkLst>
        <pc:spChg chg="mod">
          <ac:chgData name="Wittman, Barry" userId="bff186cd-6ce8-41ba-8e8c-e85cdef216de" providerId="ADAL" clId="{22F31E92-4A9D-4F90-BD05-0310E5B82914}" dt="2026-02-24T18:56:34.115" v="169"/>
          <ac:spMkLst>
            <pc:docMk/>
            <pc:sldMk cId="2878793048" sldId="6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53.769" v="176"/>
        <pc:sldMkLst>
          <pc:docMk/>
          <pc:sldMk cId="2455429639" sldId="641"/>
        </pc:sldMkLst>
        <pc:spChg chg="mod">
          <ac:chgData name="Wittman, Barry" userId="bff186cd-6ce8-41ba-8e8c-e85cdef216de" providerId="ADAL" clId="{22F31E92-4A9D-4F90-BD05-0310E5B82914}" dt="2026-02-24T18:56:53.769" v="176"/>
          <ac:spMkLst>
            <pc:docMk/>
            <pc:sldMk cId="2455429639" sldId="6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7:42.529" v="196"/>
        <pc:sldMkLst>
          <pc:docMk/>
          <pc:sldMk cId="3030994309" sldId="642"/>
        </pc:sldMkLst>
        <pc:spChg chg="mod">
          <ac:chgData name="Wittman, Barry" userId="bff186cd-6ce8-41ba-8e8c-e85cdef216de" providerId="ADAL" clId="{22F31E92-4A9D-4F90-BD05-0310E5B82914}" dt="2026-02-24T18:57:35.975" v="195" actId="20577"/>
          <ac:spMkLst>
            <pc:docMk/>
            <pc:sldMk cId="3030994309" sldId="64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708" v="4" actId="27636"/>
        <pc:sldMkLst>
          <pc:docMk/>
          <pc:sldMk cId="1646540331" sldId="643"/>
        </pc:sldMkLst>
        <pc:spChg chg="mod">
          <ac:chgData name="Wittman, Barry" userId="bff186cd-6ce8-41ba-8e8c-e85cdef216de" providerId="ADAL" clId="{22F31E92-4A9D-4F90-BD05-0310E5B82914}" dt="2026-02-24T18:46:39.708" v="4" actId="27636"/>
          <ac:spMkLst>
            <pc:docMk/>
            <pc:sldMk cId="1646540331" sldId="64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7:58.024" v="198"/>
        <pc:sldMkLst>
          <pc:docMk/>
          <pc:sldMk cId="187819526" sldId="644"/>
        </pc:sldMkLst>
        <pc:spChg chg="mod">
          <ac:chgData name="Wittman, Barry" userId="bff186cd-6ce8-41ba-8e8c-e85cdef216de" providerId="ADAL" clId="{22F31E92-4A9D-4F90-BD05-0310E5B82914}" dt="2026-02-24T18:57:58.024" v="198"/>
          <ac:spMkLst>
            <pc:docMk/>
            <pc:sldMk cId="187819526" sldId="6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8:55.619" v="221" actId="5793"/>
        <pc:sldMkLst>
          <pc:docMk/>
          <pc:sldMk cId="1582687947" sldId="645"/>
        </pc:sldMkLst>
        <pc:spChg chg="mod">
          <ac:chgData name="Wittman, Barry" userId="bff186cd-6ce8-41ba-8e8c-e85cdef216de" providerId="ADAL" clId="{22F31E92-4A9D-4F90-BD05-0310E5B82914}" dt="2026-02-24T18:46:39.724" v="5" actId="27636"/>
          <ac:spMkLst>
            <pc:docMk/>
            <pc:sldMk cId="1582687947" sldId="645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8:55.619" v="221" actId="5793"/>
          <ac:spMkLst>
            <pc:docMk/>
            <pc:sldMk cId="1582687947" sldId="64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9:21.822" v="226"/>
        <pc:sldMkLst>
          <pc:docMk/>
          <pc:sldMk cId="107763212" sldId="646"/>
        </pc:sldMkLst>
        <pc:spChg chg="mod">
          <ac:chgData name="Wittman, Barry" userId="bff186cd-6ce8-41ba-8e8c-e85cdef216de" providerId="ADAL" clId="{22F31E92-4A9D-4F90-BD05-0310E5B82914}" dt="2026-02-24T18:59:04.536" v="222"/>
          <ac:spMkLst>
            <pc:docMk/>
            <pc:sldMk cId="107763212" sldId="646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9:21.822" v="226"/>
          <ac:spMkLst>
            <pc:docMk/>
            <pc:sldMk cId="107763212" sldId="64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198203664" sldId="649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241691777" sldId="650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4288664182" sldId="651"/>
        </pc:sldMkLst>
      </pc:sldChg>
      <pc:sldChg chg="del">
        <pc:chgData name="Wittman, Barry" userId="bff186cd-6ce8-41ba-8e8c-e85cdef216de" providerId="ADAL" clId="{22F31E92-4A9D-4F90-BD05-0310E5B82914}" dt="2026-02-24T18:46:49.405" v="19" actId="2696"/>
        <pc:sldMkLst>
          <pc:docMk/>
          <pc:sldMk cId="3613886277" sldId="657"/>
        </pc:sldMkLst>
      </pc:sldChg>
      <pc:sldChg chg="del">
        <pc:chgData name="Wittman, Barry" userId="bff186cd-6ce8-41ba-8e8c-e85cdef216de" providerId="ADAL" clId="{22F31E92-4A9D-4F90-BD05-0310E5B82914}" dt="2026-02-24T18:46:49.561" v="20" actId="2696"/>
        <pc:sldMkLst>
          <pc:docMk/>
          <pc:sldMk cId="256634796" sldId="658"/>
        </pc:sldMkLst>
      </pc:sldChg>
      <pc:sldChg chg="del">
        <pc:chgData name="Wittman, Barry" userId="bff186cd-6ce8-41ba-8e8c-e85cdef216de" providerId="ADAL" clId="{22F31E92-4A9D-4F90-BD05-0310E5B82914}" dt="2026-02-24T18:46:49.760" v="21" actId="2696"/>
        <pc:sldMkLst>
          <pc:docMk/>
          <pc:sldMk cId="1189305521" sldId="659"/>
        </pc:sldMkLst>
      </pc:sldChg>
      <pc:sldChg chg="del">
        <pc:chgData name="Wittman, Barry" userId="bff186cd-6ce8-41ba-8e8c-e85cdef216de" providerId="ADAL" clId="{22F31E92-4A9D-4F90-BD05-0310E5B82914}" dt="2026-02-24T18:46:50.077" v="22" actId="2696"/>
        <pc:sldMkLst>
          <pc:docMk/>
          <pc:sldMk cId="783135001" sldId="660"/>
        </pc:sldMkLst>
      </pc:sldChg>
      <pc:sldChg chg="del">
        <pc:chgData name="Wittman, Barry" userId="bff186cd-6ce8-41ba-8e8c-e85cdef216de" providerId="ADAL" clId="{22F31E92-4A9D-4F90-BD05-0310E5B82914}" dt="2026-02-24T18:46:50.292" v="23" actId="2696"/>
        <pc:sldMkLst>
          <pc:docMk/>
          <pc:sldMk cId="3569827457" sldId="661"/>
        </pc:sldMkLst>
      </pc:sldChg>
      <pc:sldChg chg="modSp add">
        <pc:chgData name="Wittman, Barry" userId="bff186cd-6ce8-41ba-8e8c-e85cdef216de" providerId="ADAL" clId="{22F31E92-4A9D-4F90-BD05-0310E5B82914}" dt="2026-02-24T18:51:13.355" v="58" actId="27636"/>
        <pc:sldMkLst>
          <pc:docMk/>
          <pc:sldMk cId="3317268306" sldId="663"/>
        </pc:sldMkLst>
        <pc:spChg chg="mod">
          <ac:chgData name="Wittman, Barry" userId="bff186cd-6ce8-41ba-8e8c-e85cdef216de" providerId="ADAL" clId="{22F31E92-4A9D-4F90-BD05-0310E5B82914}" dt="2026-02-24T18:51:13.355" v="58" actId="27636"/>
          <ac:spMkLst>
            <pc:docMk/>
            <pc:sldMk cId="3317268306" sldId="6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764135470" sldId="664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3319503895" sldId="665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Identification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a PIN is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-digit sequence, where each digit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0−9</m:t>
                    </m:r>
                  </m:oMath>
                </a14:m>
                <a:r>
                  <a:rPr lang="en-US" dirty="0"/>
                  <a:t> 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dirty="0"/>
                  <a:t>, how many PINs are possible?</a:t>
                </a:r>
              </a:p>
              <a:p>
                <a:r>
                  <a:rPr lang="en-US" dirty="0"/>
                  <a:t>How many PINs are possible if no digits are repeated?</a:t>
                </a:r>
              </a:p>
              <a:p>
                <a:r>
                  <a:rPr lang="en-US" dirty="0"/>
                  <a:t>Assuming that all PINs are equally likely, what's the probability that a PIN chosen at random has no repetitions?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542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Permutations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en-US" dirty="0"/>
                  <a:t>A permutation of a set of objects is an ordering of the objects in a row</a:t>
                </a:r>
              </a:p>
              <a:p>
                <a:r>
                  <a:rPr lang="en-US" dirty="0"/>
                  <a:t>Consider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Its permutations are: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𝑎𝑏𝑐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𝑎𝑐𝑏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𝑐𝑏𝑎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𝑏𝑎𝑐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𝑏𝑐𝑎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𝑐𝑎𝑏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If a set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≥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1</m:t>
                    </m:r>
                  </m:oMath>
                </a14:m>
                <a:r>
                  <a:rPr lang="en-US" dirty="0">
                    <a:sym typeface="Symbol"/>
                  </a:rPr>
                  <a:t> elements, it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!</m:t>
                    </m:r>
                  </m:oMath>
                </a14:m>
                <a:r>
                  <a:rPr lang="en-US" dirty="0">
                    <a:sym typeface="Symbol"/>
                  </a:rPr>
                  <a:t> permutations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0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099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Permutations of letters in a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many different ways can the letters in the word "WOMBAT" be permuted?</a:t>
            </a:r>
          </a:p>
          <a:p>
            <a:r>
              <a:rPr lang="en-US" dirty="0"/>
              <a:t>How many different ways can "WOMBAT" be permuted such that "BA" remains together?</a:t>
            </a:r>
          </a:p>
          <a:p>
            <a:r>
              <a:rPr lang="en-US" dirty="0"/>
              <a:t>What is the probability that, given a random permutation of "WOMBAT", the "BA" is together?</a:t>
            </a:r>
          </a:p>
          <a:p>
            <a:r>
              <a:rPr lang="en-US" dirty="0"/>
              <a:t>How many different ways can the letters in "MISSISSIPPI" be permuted?</a:t>
            </a:r>
          </a:p>
          <a:p>
            <a:r>
              <a:rPr lang="en-US" dirty="0"/>
              <a:t>How many would it be if we don't distinguish between copies of letters?</a:t>
            </a:r>
          </a:p>
        </p:txBody>
      </p:sp>
    </p:spTree>
    <p:extLst>
      <p:ext uri="{BB962C8B-B14F-4D97-AF65-F5344CB8AC3E}">
        <p14:creationId xmlns:p14="http://schemas.microsoft.com/office/powerpoint/2010/main" val="164654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Permuting around a circle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if you want to seat 6 people around a circular table?</a:t>
                </a:r>
              </a:p>
              <a:p>
                <a:r>
                  <a:rPr lang="en-US" dirty="0"/>
                  <a:t>If you only care about who sits next to whom (rather than who is actually in Seat 1, Seat 2, etc.) how many circular permutations are there?</a:t>
                </a:r>
              </a:p>
              <a:p>
                <a:r>
                  <a:rPr lang="en-US" dirty="0"/>
                  <a:t>What about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people?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1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Permutations of selected elements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An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b="1" dirty="0"/>
                  <a:t>-permutation</a:t>
                </a:r>
                <a:r>
                  <a:rPr lang="en-US" dirty="0"/>
                  <a:t> of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element is an ordered selection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elements from the set</a:t>
                </a:r>
              </a:p>
              <a:p>
                <a:r>
                  <a:rPr lang="en-US" dirty="0"/>
                  <a:t>Example:  A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-permutation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includes: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𝑏𝑎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𝑏𝑐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𝑐𝑎</m:t>
                    </m:r>
                  </m:oMath>
                </a14:m>
                <a:endParaRPr lang="en-US" i="1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𝑐𝑏</m:t>
                    </m:r>
                  </m:oMath>
                </a14:m>
                <a:endParaRPr lang="en-US" i="1" dirty="0"/>
              </a:p>
              <a:p>
                <a:r>
                  <a:rPr lang="en-US" dirty="0"/>
                  <a:t>The number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-permutations of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elements is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i="1" dirty="0" err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 – 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)!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268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-permutation examples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(5,2)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How many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-permutations are there in a 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7</m:t>
                    </m:r>
                  </m:oMath>
                </a14:m>
                <a:r>
                  <a:rPr lang="en-US" dirty="0"/>
                  <a:t> objects?</a:t>
                </a:r>
              </a:p>
              <a:p>
                <a:r>
                  <a:rPr lang="en-US" dirty="0"/>
                  <a:t>How many different ways can three of the letters in "BYTES" be written in a row?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76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Disjoint Sets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45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a finite set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i="1" dirty="0"/>
                  <a:t> </a:t>
                </a:r>
                <a:r>
                  <a:rPr lang="en-US" dirty="0"/>
                  <a:t>equals the union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distinct mutually disjoint subsets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, …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, then:</a:t>
                </a:r>
              </a:p>
              <a:p>
                <a:endParaRPr lang="en-US" dirty="0"/>
              </a:p>
              <a:p>
                <a:pPr>
                  <a:buNone/>
                </a:pPr>
                <a:r>
                  <a:rPr lang="en-US" i="1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 + …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4221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rule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How many passwords are there with length 3 or smaller?</a:t>
                </a:r>
              </a:p>
              <a:p>
                <a:r>
                  <a:rPr lang="en-US" dirty="0"/>
                  <a:t>Assume that a password is only made up of lower case letters</a:t>
                </a:r>
              </a:p>
              <a:p>
                <a:r>
                  <a:rPr lang="en-US" dirty="0"/>
                  <a:t>Passwords with length 3 or smaller fall into 3 disjoint sets</a:t>
                </a:r>
              </a:p>
              <a:p>
                <a:pPr lvl="1"/>
                <a:r>
                  <a:rPr lang="en-US" dirty="0"/>
                  <a:t>Number of passwords with length 1</a:t>
                </a:r>
              </a:p>
              <a:p>
                <a:pPr lvl="1"/>
                <a:r>
                  <a:rPr lang="en-US" dirty="0"/>
                  <a:t>Number of passwords with length 2</a:t>
                </a:r>
              </a:p>
              <a:p>
                <a:pPr lvl="1"/>
                <a:r>
                  <a:rPr lang="en-US" dirty="0"/>
                  <a:t>Number of passwords with length 3</a:t>
                </a:r>
              </a:p>
              <a:p>
                <a:r>
                  <a:rPr lang="en-US" dirty="0"/>
                  <a:t>Total passwords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26 +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26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26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18278</m:t>
                    </m:r>
                  </m:oMath>
                </a14:m>
                <a:endParaRPr lang="en-US" baseline="30000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158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a finite set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is a subset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then</a:t>
                </a:r>
              </a:p>
              <a:p>
                <a:pPr>
                  <a:buNone/>
                </a:pPr>
                <a:endParaRPr lang="en-US" i="1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Example: </a:t>
                </a:r>
              </a:p>
              <a:p>
                <a:pPr lvl="1"/>
                <a:r>
                  <a:rPr lang="en-US" dirty="0"/>
                  <a:t>Recall that a PIN has 4 digits, each of which is one of the 26 letters or one of the 10 digits</a:t>
                </a:r>
              </a:p>
              <a:p>
                <a:pPr lvl="1"/>
                <a:r>
                  <a:rPr lang="en-US" dirty="0"/>
                  <a:t>How many PINs contain repeated symbols?</a:t>
                </a:r>
              </a:p>
              <a:p>
                <a:pPr lvl="1"/>
                <a:r>
                  <a:rPr lang="en-US" dirty="0"/>
                  <a:t>What is the probability that a PIN contains a repeated symbol?</a:t>
                </a:r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889" b="-1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4856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2 post mortem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Inclusion/exclusion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are any finite sets, then</a:t>
                </a:r>
              </a:p>
              <a:p>
                <a:endParaRPr lang="en-US" dirty="0"/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∪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=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And</a:t>
                </a:r>
              </a:p>
              <a:p>
                <a:endParaRPr lang="en-US" dirty="0">
                  <a:sym typeface="Symbol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	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∪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  <a:sym typeface="Symbol"/>
                            </a:rPr>
                            <m:t>∪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=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</m:e>
                      </m:d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+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∩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𝐵</m:t>
                          </m:r>
                        </m:e>
                      </m:d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d>
                        <m:dPr>
                          <m:ctrlP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𝐴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  <a:sym typeface="Symbol"/>
                            </a:rPr>
                            <m:t>∩</m:t>
                          </m:r>
                          <m:r>
                            <a:rPr lang="en-US" i="1" dirty="0" smtClean="0">
                              <a:latin typeface="Cambria Math" panose="02040503050406030204" pitchFamily="18" charset="0"/>
                              <a:sym typeface="Symbol"/>
                            </a:rPr>
                            <m:t>𝐶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 panose="02040503050406030204" pitchFamily="18" charset="0"/>
                  <a:sym typeface="Symbol"/>
                </a:endParaRP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 –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𝐶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 +  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𝑁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i="1" dirty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𝐶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069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exclusion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integers from 1 through 1,000 are multiples of 3 or multiples of 5?</a:t>
            </a:r>
          </a:p>
          <a:p>
            <a:r>
              <a:rPr lang="en-US" dirty="0"/>
              <a:t>How many integers from 1 through 1,000 are neither multiples of 3 nor multiples of 5?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66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Inclusion exclusion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Consider a survey of 50 students about the programming </a:t>
            </a:r>
            <a:r>
              <a:rPr lang="en-US"/>
              <a:t>languages they </a:t>
            </a:r>
            <a:r>
              <a:rPr lang="en-US" dirty="0"/>
              <a:t>know</a:t>
            </a:r>
          </a:p>
          <a:p>
            <a:r>
              <a:rPr lang="en-US" dirty="0"/>
              <a:t>The results are:</a:t>
            </a:r>
          </a:p>
          <a:p>
            <a:pPr lvl="1"/>
            <a:r>
              <a:rPr lang="en-US" dirty="0"/>
              <a:t>30 know Java</a:t>
            </a:r>
          </a:p>
          <a:p>
            <a:pPr lvl="1"/>
            <a:r>
              <a:rPr lang="en-US" dirty="0"/>
              <a:t>18 know C++</a:t>
            </a:r>
          </a:p>
          <a:p>
            <a:pPr lvl="1"/>
            <a:r>
              <a:rPr lang="en-US" dirty="0"/>
              <a:t>26 know ML</a:t>
            </a:r>
          </a:p>
          <a:p>
            <a:pPr lvl="1"/>
            <a:r>
              <a:rPr lang="en-US" dirty="0"/>
              <a:t>9 known both Java and C++</a:t>
            </a:r>
          </a:p>
          <a:p>
            <a:pPr lvl="1"/>
            <a:r>
              <a:rPr lang="en-US" dirty="0"/>
              <a:t>16 know both Java and ML</a:t>
            </a:r>
          </a:p>
          <a:p>
            <a:pPr lvl="1"/>
            <a:r>
              <a:rPr lang="en-US" dirty="0"/>
              <a:t>8 know both C++ and ML</a:t>
            </a:r>
          </a:p>
          <a:p>
            <a:pPr lvl="1"/>
            <a:r>
              <a:rPr lang="en-US" dirty="0"/>
              <a:t>47 know at least one of the three</a:t>
            </a:r>
          </a:p>
          <a:p>
            <a:r>
              <a:rPr lang="en-US" dirty="0"/>
              <a:t>How many students know none of the three?</a:t>
            </a:r>
          </a:p>
          <a:p>
            <a:r>
              <a:rPr lang="en-US" dirty="0"/>
              <a:t>How many students know all three?</a:t>
            </a:r>
          </a:p>
          <a:p>
            <a:r>
              <a:rPr lang="en-US" dirty="0"/>
              <a:t>How many students know Java and C++ but not ML? </a:t>
            </a:r>
          </a:p>
          <a:p>
            <a:r>
              <a:rPr lang="en-US" dirty="0"/>
              <a:t>How many students know Java but neither C++ nor ML?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68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Principle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99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pigeons fly into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pigeonholes,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, then there is at least one pigeonhole with two or more pigeons in it</a:t>
                </a:r>
              </a:p>
              <a:p>
                <a:r>
                  <a:rPr lang="en-US" dirty="0"/>
                  <a:t>More formally, if a function has a larger domain than co-domain, it cannot be one-to-one</a:t>
                </a:r>
              </a:p>
              <a:p>
                <a:r>
                  <a:rPr lang="en-US" dirty="0"/>
                  <a:t>We cannot say exactly how many pigeons are in any given holes</a:t>
                </a:r>
              </a:p>
              <a:p>
                <a:r>
                  <a:rPr lang="en-US" dirty="0"/>
                  <a:t>Some holes may be empty</a:t>
                </a:r>
              </a:p>
              <a:p>
                <a:r>
                  <a:rPr lang="en-US" dirty="0"/>
                  <a:t>But at least one hole will have at least two pigeons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43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Pigeonhole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 sock drawer has white socks, black socks, and red argyle socks, all mixed together, </a:t>
                </a:r>
              </a:p>
              <a:p>
                <a:r>
                  <a:rPr lang="en-US" dirty="0"/>
                  <a:t>What is the smallest number of socks you need to pull out to be guaranteed a matching pair?</a:t>
                </a:r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{1, 2, 3, 4, 5, 6, 7, 8}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If you select five distinct elements from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must it be the case that some pair of integers from the five you selected will sum 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9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659" r="-556" b="-2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550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Generalized pigeonhole principle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pigeons fly into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pigeonholes, and for some positive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&gt;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𝑘𝑚</m:t>
                    </m:r>
                  </m:oMath>
                </a14:m>
                <a:r>
                  <a:rPr lang="en-US" dirty="0"/>
                  <a:t>, then at least one pigeonhole contains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+ 1</m:t>
                    </m:r>
                  </m:oMath>
                </a14:m>
                <a:r>
                  <a:rPr lang="en-US" dirty="0"/>
                  <a:t> or more pigeons in it</a:t>
                </a:r>
              </a:p>
              <a:p>
                <a:r>
                  <a:rPr lang="en-US" dirty="0"/>
                  <a:t>Example:</a:t>
                </a:r>
              </a:p>
              <a:p>
                <a:pPr lvl="1"/>
                <a:r>
                  <a:rPr lang="en-US" dirty="0"/>
                  <a:t>In a group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85</m:t>
                    </m:r>
                  </m:oMath>
                </a14:m>
                <a:r>
                  <a:rPr lang="en-US" dirty="0"/>
                  <a:t> people, at least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 must have the same last initial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312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FA0-4D82-40D3-ADCF-74CC8CAA6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 and Combinations with Repetition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2018B3-3D24-4D77-8620-1458472D73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39612275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Combinations</a:t>
            </a:r>
          </a:p>
          <a:p>
            <a:r>
              <a:rPr lang="en-US" dirty="0"/>
              <a:t>Combinations </a:t>
            </a:r>
            <a:r>
              <a:rPr lang="en-US"/>
              <a:t>with repetition</a:t>
            </a:r>
          </a:p>
          <a:p>
            <a:r>
              <a:rPr lang="en-US" dirty="0"/>
              <a:t>Binomial theorem and Pascal's triangle</a:t>
            </a:r>
          </a:p>
          <a:p>
            <a:r>
              <a:rPr lang="en-US" dirty="0"/>
              <a:t>Expected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Keep working on Assignment 4</a:t>
            </a:r>
          </a:p>
          <a:p>
            <a:r>
              <a:rPr lang="en-US" dirty="0"/>
              <a:t>Read 9.7 and 9.8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</a:t>
            </a:r>
            <a:r>
              <a:rPr lang="en-US"/>
              <a:t>if you get called 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43344A-504D-48F9-A02E-3BCA7A0D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F7F4C4-5CF0-428C-B22A-14C3C5838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need to pack for a midnight flight to Iceland but the power is out.</a:t>
            </a:r>
          </a:p>
          <a:p>
            <a:r>
              <a:rPr lang="en-US" dirty="0"/>
              <a:t>In your closet are six pairs of shoes, six black socks, six gray socks, six pairs of brown gloves, and six pairs of tan gloves.</a:t>
            </a:r>
          </a:p>
          <a:p>
            <a:r>
              <a:rPr lang="en-US" dirty="0"/>
              <a:t>Unfortunately, it's too dark to match shoes or to see any colors.</a:t>
            </a:r>
          </a:p>
          <a:p>
            <a:r>
              <a:rPr lang="en-US" dirty="0"/>
              <a:t>How many of each of these items do you need to take to be sure of getting a matched pair of shoes, two socks of the same color, and gloves that match each other?</a:t>
            </a:r>
          </a:p>
        </p:txBody>
      </p:sp>
    </p:spTree>
    <p:extLst>
      <p:ext uri="{BB962C8B-B14F-4D97-AF65-F5344CB8AC3E}">
        <p14:creationId xmlns:p14="http://schemas.microsoft.com/office/powerpoint/2010/main" val="69621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Rule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19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Possibility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5006609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We can use a tree to represent all the possibilities in a situation</a:t>
            </a:r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Teams A and B are playing a best of 3 tournament</a:t>
            </a:r>
          </a:p>
          <a:p>
            <a:pPr lvl="1"/>
            <a:r>
              <a:rPr lang="en-US" dirty="0"/>
              <a:t>The first team to win 2 games wins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likely is it that 3 games are needed to decide the tournament, assuming that all ways of playing the tournament are equally likely (which is </a:t>
            </a:r>
            <a:r>
              <a:rPr lang="en-US" b="1" dirty="0"/>
              <a:t>not</a:t>
            </a:r>
            <a:r>
              <a:rPr lang="en-US" dirty="0"/>
              <a:t> a reasonable assumption)?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4495800" y="3147536"/>
            <a:ext cx="3352800" cy="2514600"/>
            <a:chOff x="914400" y="4572000"/>
            <a:chExt cx="2743200" cy="2057400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914400" y="4876800"/>
              <a:ext cx="914400" cy="68580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828800" y="4572000"/>
              <a:ext cx="914400" cy="30480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 flipV="1">
              <a:off x="1828800" y="4876800"/>
              <a:ext cx="914400" cy="30480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743200" y="4876800"/>
              <a:ext cx="914400" cy="30480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2743200" y="5181600"/>
              <a:ext cx="914400" cy="30480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/>
            <p:cNvGrpSpPr/>
            <p:nvPr/>
          </p:nvGrpSpPr>
          <p:grpSpPr>
            <a:xfrm flipV="1">
              <a:off x="914400" y="5562600"/>
              <a:ext cx="2743200" cy="1066800"/>
              <a:chOff x="1066800" y="4876800"/>
              <a:chExt cx="2743200" cy="106680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1066800" y="5181600"/>
                <a:ext cx="914400" cy="762000"/>
              </a:xfrm>
              <a:prstGeom prst="line">
                <a:avLst/>
              </a:prstGeom>
              <a:ln w="19050"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1981200" y="4876800"/>
                <a:ext cx="914400" cy="304800"/>
              </a:xfrm>
              <a:prstGeom prst="line">
                <a:avLst/>
              </a:prstGeom>
              <a:ln w="19050"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 flipV="1">
                <a:off x="1981200" y="5181600"/>
                <a:ext cx="914400" cy="304800"/>
              </a:xfrm>
              <a:prstGeom prst="line">
                <a:avLst/>
              </a:prstGeom>
              <a:ln w="19050"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flipV="1">
                <a:off x="2895600" y="5181600"/>
                <a:ext cx="914400" cy="304800"/>
              </a:xfrm>
              <a:prstGeom prst="line">
                <a:avLst/>
              </a:prstGeom>
              <a:ln w="19050"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2895600" y="5486400"/>
                <a:ext cx="914400" cy="304800"/>
              </a:xfrm>
              <a:prstGeom prst="line">
                <a:avLst/>
              </a:prstGeom>
              <a:ln w="19050">
                <a:headEnd type="oval" w="med" len="med"/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6" name="TextBox 25"/>
          <p:cNvSpPr txBox="1"/>
          <p:nvPr/>
        </p:nvSpPr>
        <p:spPr>
          <a:xfrm>
            <a:off x="4724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43600" y="2983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3364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43600" y="4736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086600" y="4366736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24400" y="4736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943600" y="5498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943600" y="3680936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86600" y="5117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086600" y="4050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94333920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If an operation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steps such that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pPr lvl="1">
                  <a:buNone/>
                </a:pPr>
                <a:r>
                  <a:rPr lang="en-US" dirty="0"/>
                  <a:t>	…</a:t>
                </a:r>
              </a:p>
              <a:p>
                <a:pPr lvl="1"/>
                <a:r>
                  <a:rPr lang="en-US" dirty="0"/>
                  <a:t>Step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can be performed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r>
                  <a:rPr lang="en-US" dirty="0"/>
                  <a:t>Then, the entire operation can be performed in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ways</a:t>
                </a:r>
              </a:p>
              <a:p>
                <a:r>
                  <a:rPr lang="en-US" dirty="0"/>
                  <a:t>This rule only applies when each step always takes the same number of ways (unlike the previous possibility tree example)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291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Coin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you flip a coin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times, how many total possibilities are there for the outcomes?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793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6461</TotalTime>
  <Words>1310</Words>
  <Application>Microsoft Office PowerPoint</Application>
  <PresentationFormat>Widescreen</PresentationFormat>
  <Paragraphs>167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4</vt:lpstr>
      <vt:lpstr>Logical warmup</vt:lpstr>
      <vt:lpstr>Multiplication Rule</vt:lpstr>
      <vt:lpstr>Possibility trees</vt:lpstr>
      <vt:lpstr>Multiplication rule</vt:lpstr>
      <vt:lpstr>Coin example</vt:lpstr>
      <vt:lpstr>Personal Identification Numbers</vt:lpstr>
      <vt:lpstr>Permutations</vt:lpstr>
      <vt:lpstr>Permutations of letters in a word</vt:lpstr>
      <vt:lpstr>Permuting around a circle</vt:lpstr>
      <vt:lpstr>Permutations of selected elements</vt:lpstr>
      <vt:lpstr>r-permutation examples</vt:lpstr>
      <vt:lpstr>Disjoint Sets</vt:lpstr>
      <vt:lpstr>Addition rule</vt:lpstr>
      <vt:lpstr>Addition rule example</vt:lpstr>
      <vt:lpstr>Difference rule</vt:lpstr>
      <vt:lpstr>Inclusion/exclusion rule</vt:lpstr>
      <vt:lpstr>Inclusion exclusion example</vt:lpstr>
      <vt:lpstr>Inclusion exclusion example</vt:lpstr>
      <vt:lpstr>Pigeonhole Principle</vt:lpstr>
      <vt:lpstr>Pigeonhole principle</vt:lpstr>
      <vt:lpstr>Pigeonhole examples</vt:lpstr>
      <vt:lpstr>Generalized pigeonhole principle</vt:lpstr>
      <vt:lpstr>Combinations and Combinations with Repetition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416</cp:revision>
  <dcterms:created xsi:type="dcterms:W3CDTF">2009-08-24T20:26:10Z</dcterms:created>
  <dcterms:modified xsi:type="dcterms:W3CDTF">2026-03-02T17:41:23Z</dcterms:modified>
</cp:coreProperties>
</file>